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6" r:id="rId2"/>
    <p:sldId id="278" r:id="rId3"/>
    <p:sldId id="263" r:id="rId4"/>
    <p:sldId id="271" r:id="rId5"/>
    <p:sldId id="272" r:id="rId6"/>
    <p:sldId id="276" r:id="rId7"/>
    <p:sldId id="273" r:id="rId8"/>
    <p:sldId id="274" r:id="rId9"/>
    <p:sldId id="275" r:id="rId10"/>
    <p:sldId id="277" r:id="rId11"/>
    <p:sldId id="279" r:id="rId12"/>
    <p:sldId id="281" r:id="rId13"/>
    <p:sldId id="282" r:id="rId14"/>
    <p:sldId id="283" r:id="rId15"/>
    <p:sldId id="284" r:id="rId16"/>
    <p:sldId id="280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0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3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149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12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94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41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83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74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3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3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1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6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18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4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72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0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864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INSTYTUCJI FINANSOWYCH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445629" y="5244353"/>
            <a:ext cx="58898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sz="1100" dirty="0"/>
              <a:t>Kancelarię Radcy Prawnego</a:t>
            </a:r>
          </a:p>
          <a:p>
            <a:pPr algn="ctr"/>
            <a:r>
              <a:rPr lang="pl-PL" sz="1100" dirty="0"/>
              <a:t>dr Małgorzaty Maliszewskiej</a:t>
            </a:r>
          </a:p>
          <a:p>
            <a:pPr algn="ctr"/>
            <a:r>
              <a:rPr lang="pl-PL" sz="1100" dirty="0"/>
              <a:t>ul. Szczęśliwicka27a lok. 3, 02-323 Warszawa</a:t>
            </a:r>
          </a:p>
          <a:p>
            <a:pPr algn="ctr"/>
            <a:r>
              <a:rPr lang="pl-PL" sz="1100" dirty="0"/>
              <a:t>tel.(22) 822 30 30, prawnik@drmaliszewskakancelaria.com</a:t>
            </a: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82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EMERYTALNE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Fundusze </a:t>
            </a:r>
            <a:r>
              <a:rPr lang="pl-PL" dirty="0" smtClean="0"/>
              <a:t>emerytalne zaliczane </a:t>
            </a:r>
            <a:r>
              <a:rPr lang="pl-PL" dirty="0"/>
              <a:t>są do </a:t>
            </a:r>
            <a:r>
              <a:rPr lang="pl-PL" dirty="0" err="1"/>
              <a:t>niebankowych</a:t>
            </a:r>
            <a:r>
              <a:rPr lang="pl-PL" dirty="0"/>
              <a:t> instytucji finansowych, nastawionych na zysk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Działalność funduszy emerytalnych reguluje ustawa </a:t>
            </a:r>
            <a:r>
              <a:rPr lang="pl-PL" dirty="0"/>
              <a:t>z dnia 28 sierpnia 1997 r. o organizacji i funkcjonowaniu funduszy emerytalnych.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Celem funduszy emerytalnych jest zaspokojenie potrzeby długoterminowego oszczędzania z przeznaczeniem na emeryturę poprzez gromadzenie środków pieniężnych oraz ich lokowanie. Członkom funduszu po osiągnieciu przez nich wieku emerytalnego wypłacany jest kapitał.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76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INSTYTUCJE WSPOMAGAJĄCE DZIAŁALNOŚĆ PRZEDSIĘBIORSTW FINANSOWYCH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79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KRAJOWA IZBA ROZLICZENIOWA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Krajowa Izba Rozliczeniowa działa na podstawie art. 67 ustawy z dnia 29 sierpnia 1997 r. Prawo bankowe.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zadań Krajowej Izby Rozliczeniowej należy m. in.: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ś</a:t>
            </a:r>
            <a:r>
              <a:rPr lang="pl-PL" dirty="0" smtClean="0"/>
              <a:t>wiadczenie usług z zakresu rozliczeń i płatności realizowanych w ramach elektronicznych systemów: </a:t>
            </a:r>
            <a:r>
              <a:rPr lang="pl-PL" dirty="0" err="1" smtClean="0"/>
              <a:t>Elixir</a:t>
            </a:r>
            <a:r>
              <a:rPr lang="pl-PL" dirty="0" smtClean="0"/>
              <a:t>, Euro </a:t>
            </a:r>
            <a:r>
              <a:rPr lang="pl-PL" dirty="0" err="1" smtClean="0"/>
              <a:t>Elixir</a:t>
            </a:r>
            <a:r>
              <a:rPr lang="pl-PL" dirty="0"/>
              <a:t> </a:t>
            </a:r>
            <a:r>
              <a:rPr lang="pl-PL" dirty="0" smtClean="0"/>
              <a:t>i Express </a:t>
            </a:r>
            <a:r>
              <a:rPr lang="pl-PL" dirty="0" err="1" smtClean="0"/>
              <a:t>Elixir</a:t>
            </a:r>
            <a:r>
              <a:rPr lang="pl-PL" dirty="0" smtClean="0"/>
              <a:t> oraz systemu bezpośrednich płatności internetowych </a:t>
            </a:r>
            <a:r>
              <a:rPr lang="pl-PL" dirty="0" err="1" smtClean="0"/>
              <a:t>Paybynet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ś</a:t>
            </a:r>
            <a:r>
              <a:rPr lang="pl-PL" dirty="0" smtClean="0"/>
              <a:t>wiadczenie usług przy rozliczeniach międzybankowych w walucie polskiej i euro.</a:t>
            </a:r>
          </a:p>
        </p:txBody>
      </p:sp>
    </p:spTree>
    <p:extLst>
      <p:ext uri="{BB962C8B-B14F-4D97-AF65-F5344CB8AC3E}">
        <p14:creationId xmlns:p14="http://schemas.microsoft.com/office/powerpoint/2010/main" val="366443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KRAJOWY DEPOZYT PAPIERÓW WARTOŚCIOWYCH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15961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Krajowy Depozyt Papierów Wartościowych działa na podstawie ustawy z dnia 29 lipca 2005 r. o obrocie instrumentami finansowymi.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zadań Krajowego Depozytu Papierów Wartościowych należy m. in.: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rowadzenie i nadzorowanie systemu depozytowo-rozliczeniowego w zakresie obrotu instrumentami finansowymi,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rejestracja papierów wartościowych,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rozrachunek transakcji na rynku regulowanym i poza rynkiem regulowanym.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214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BANKOWY FUNDUSZ GWARANCYJNY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Bankowy Fundusz Gwarancyjny działa na podstawie ustawy z dnia 10czerwca 2016 r. o Bankowym Funduszu Gwarancyjnym.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Celem Bankowego Funduszu Gwarancyjnego jest podejmowanie działań na rzecz stabilności krajowego systemu finansowego, w szczególności przez zapewnienie funkcjonowania obowiązkowego systemu gwarantowania depozytów oraz prowadzenie przymusowej restrukturyzacji.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zadań Bankowego Funduszu Gwarancyjnego należy m.in.:</a:t>
            </a:r>
          </a:p>
          <a:p>
            <a:r>
              <a:rPr lang="pl-PL" dirty="0"/>
              <a:t>dokonywanie wypłaty środków gwarantowanych deponentom i wykonywanie innych obowiązków wynikających z gwarantowania depozytów,</a:t>
            </a:r>
          </a:p>
          <a:p>
            <a:r>
              <a:rPr lang="pl-PL" dirty="0"/>
              <a:t>kontrola danych zawartych w systemach wyliczania podmiotów objętych systemem gwarantowania,</a:t>
            </a:r>
          </a:p>
          <a:p>
            <a:r>
              <a:rPr lang="pl-PL" dirty="0"/>
              <a:t>gromadzenie i analizowanie informacji o podmiotach objętych systemem gwarantowania,</a:t>
            </a:r>
          </a:p>
          <a:p>
            <a:r>
              <a:rPr lang="pl-PL" dirty="0"/>
              <a:t>przygotowywanie, aktualizacja i ocena wykonalności planów przymusowej restrukturyzacji i grupowych planów przymusowej restrukturyzacji,</a:t>
            </a:r>
          </a:p>
          <a:p>
            <a:r>
              <a:rPr lang="pl-PL" dirty="0"/>
              <a:t>przeprowadzanie przymusowej restrukturyzacji,</a:t>
            </a:r>
          </a:p>
          <a:p>
            <a:r>
              <a:rPr lang="pl-PL" dirty="0"/>
              <a:t>umarzanie i konwersja instrumentów kapitałowych.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382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UBEZPIECZENIOWY FUNDUSZ GWARANCYJNY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51205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Ubezpieczeniowy Fundusz Gwarancyjny działa na podstawie ustawy z dnia 22 maja 2003 r. o ubezpieczeniach obowiązkowych, Ubezpieczeniowym Funduszu Gwarancyjnym i Polskim Biurze Ubezpieczycieli Komunikacyjnych.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zadań Ubezpieczeniowego Funduszu Gwarancyjnego należy m.in.:</a:t>
            </a:r>
          </a:p>
          <a:p>
            <a:pPr algn="just"/>
            <a:r>
              <a:rPr lang="pl-PL" dirty="0" smtClean="0"/>
              <a:t>wypłata odszkodowań </a:t>
            </a:r>
            <a:r>
              <a:rPr lang="pl-PL" dirty="0"/>
              <a:t>i świadczeń poszkodowanym w wypadkach i kolizjach drogowych, spowodowanych przez nieubezpieczonych posiadaczy pojazdów oraz nieubezpieczonych </a:t>
            </a:r>
            <a:r>
              <a:rPr lang="pl-PL" dirty="0" smtClean="0"/>
              <a:t>rolników,</a:t>
            </a:r>
          </a:p>
          <a:p>
            <a:pPr algn="just"/>
            <a:r>
              <a:rPr lang="pl-PL" dirty="0" smtClean="0"/>
              <a:t>wypłata odszkodowań i świadczeń osobom </a:t>
            </a:r>
            <a:r>
              <a:rPr lang="pl-PL" dirty="0"/>
              <a:t>poszkodowanym w wypadkach drogowych, gdy sprawca szkody nie został </a:t>
            </a:r>
            <a:r>
              <a:rPr lang="pl-PL" dirty="0" smtClean="0"/>
              <a:t>ustalony,</a:t>
            </a:r>
            <a:endParaRPr lang="pl-PL" dirty="0"/>
          </a:p>
          <a:p>
            <a:pPr algn="just"/>
            <a:r>
              <a:rPr lang="pl-PL" dirty="0" smtClean="0"/>
              <a:t>kontrola spełnienia </a:t>
            </a:r>
            <a:r>
              <a:rPr lang="pl-PL" dirty="0"/>
              <a:t>obowiązku </a:t>
            </a:r>
            <a:r>
              <a:rPr lang="pl-PL" dirty="0" smtClean="0"/>
              <a:t>ubezpieczenia.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55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INSTYTUCJE SPRAWUJĄCE NADZÓR NAD OKREŚLONYMI SEGMENTAMI RYNKÓW FINANSOWYCH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92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KOMISJA NADZORU FINANSOWEGO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Komisja Nadzoru Finansowego została powołana na mocy ustawy z dnia 21 lipca 2006 r. o nadzorze nad rynkiem finansowym.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Celem nadzoru nad rynkiem finansowym jest zapewnienie prawidłowego funkcjonowania tego rynku, </a:t>
            </a:r>
            <a:r>
              <a:rPr lang="pl-PL" dirty="0"/>
              <a:t>jego stabilności, bezpieczeństwa oraz przejrzystości, zaufania do rynku finansowego, a także zapewnienie ochrony interesów uczestników tego rynku również poprzez rzetelną informację dotyczącą funkcjonowania rynku, przez realizację celów określonych w szczególności w </a:t>
            </a:r>
            <a:r>
              <a:rPr lang="pl-PL" dirty="0" smtClean="0"/>
              <a:t>ustawie z dnia 29 sierpnia 1997 r. </a:t>
            </a:r>
            <a:r>
              <a:rPr lang="pl-PL" dirty="0"/>
              <a:t>Prawo bankowe, ustawie z dnia 22 maja 2003 r. o nadzorze ubezpieczeniowym i emerytalnym, ustawie z dnia 15 kwietnia 2005 r. o nadzorze uzupełniającym nad instytucjami kredytowymi, zakładami ubezpieczeń, zakładami reasekuracji i firmami inwestycyjnymi wchodzącymi w skład konglomeratu finansowego, ustawie z dnia 29 lipca 2005 r. o nadzorze nad rynkiem kapitałowym, ustawie z dnia 5 listopada 2009 r. o spółdzielczych kasach oszczędnościowo-kredytowych oraz ustawie z dnia 19 sierpnia 2011 r. o usługach płatniczych.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071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KOMISJA NADZORU FINANSOWEGO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984" y="1795848"/>
            <a:ext cx="8643551" cy="44195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100" dirty="0" smtClean="0"/>
              <a:t>Nadzór nad </a:t>
            </a:r>
            <a:r>
              <a:rPr lang="pl-PL" sz="1100" dirty="0"/>
              <a:t>rynkiem obejmuje: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bankowy,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emerytalny,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ubezpieczeniowy,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rynkiem kapitałowym 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instytucjami płatniczymi, małymi instytucjami płatniczymi, dostawcami świadczącymi wyłącznie usługę dostępu do informacji o rachunku, biurami usług płatniczych, instytucjami pieniądza elektronicznego, oddziałami zagranicznych instytucji pieniądza elektronicznego,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agencjami ratingowymi w zakresie przewidzianym przepisami rozporządzenia Parlamentu Europejskiego i Rady nr 1060/2009 z dnia 16 września 2009 r. w sprawie agencji ratingowych,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uzupełniający,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spółdzielczymi kasami oszczędnościowo-</a:t>
            </a:r>
            <a:r>
              <a:rPr lang="pl-PL" sz="1100" dirty="0" err="1"/>
              <a:t>kedytowymi</a:t>
            </a:r>
            <a:r>
              <a:rPr lang="pl-PL" sz="1100" dirty="0"/>
              <a:t> i Krajową Spółdzielczą Kasą Oszczędnościowo-Kredytową,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pośrednikami kredytu hipotecznego oraz ich agentami,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w zakresie przewidzianym przepisami rozporządzenia Parlamentu Europejskiego i Rady (UE) nr 2016/1011 z dnia 8 czerwca 2016 r. w sprawie indeksów stosowanych jako wskaźniki referencyjne w instrumentach finansowych i umowach finansowych lub do pomiaru wyników funduszy inwestycyjnych,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w zakresie przewidzianym przepisami rozporządzenia Parlamentu Europejskiego i Rady (UE) 2017/2402 z dnia 12 grudnia 2017 r. w sprawie ustanowienia ogólnych ram dla sekurytyzacji oraz utworzenia szczególnych ram dla prostych, przejrzystych i standardowych </a:t>
            </a:r>
            <a:r>
              <a:rPr lang="pl-PL" sz="1100" dirty="0" smtClean="0"/>
              <a:t>sekurytyzacji</a:t>
            </a:r>
            <a:endParaRPr lang="pl-PL" sz="1100" dirty="0"/>
          </a:p>
          <a:p>
            <a:pPr algn="just"/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289231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KOMISJA NADZORU FINANSOWEGO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Pozostałe zadania Komisji Nadzoru Finansowego: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służących prawidłowemu funkcjonowaniu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mających na celu rozwój rynku finansowego i jego </a:t>
            </a:r>
            <a:r>
              <a:rPr lang="pl-PL" dirty="0" smtClean="0"/>
              <a:t>konkurencyjności,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mających na celu wspieranie rozwoju innowacyjności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edukacyjnych i informacyjnych w zakresie funkcjonowania rynku finansowego, jego zagrożeń oraz podmiotów na nim funkcjonujących w celu ochrony uzasadnionych interesów uczestników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udział </a:t>
            </a:r>
            <a:r>
              <a:rPr lang="pl-PL" dirty="0"/>
              <a:t>w przygotowywaniu projektów aktów prawnych w zakresie nadzoru nad rynkiem </a:t>
            </a:r>
            <a:r>
              <a:rPr lang="pl-PL" dirty="0" smtClean="0"/>
              <a:t>finansowym,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stwarzanie </a:t>
            </a:r>
            <a:r>
              <a:rPr lang="pl-PL" dirty="0"/>
              <a:t>możliwości polubownego i pojednawczego rozstrzygania sporów między uczestnikami rynku finansowego, w szczególności sporów wynikających ze stosunków umownych między podmiotami podlegającymi nadzorowi Komisji a odbiorcami usług świadczonych przez te </a:t>
            </a:r>
            <a:r>
              <a:rPr lang="pl-PL" dirty="0" smtClean="0"/>
              <a:t>podmioty,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współpraca </a:t>
            </a:r>
            <a:r>
              <a:rPr lang="pl-PL" dirty="0"/>
              <a:t>z Komisją Nadzoru </a:t>
            </a:r>
            <a:r>
              <a:rPr lang="pl-PL" dirty="0" smtClean="0"/>
              <a:t>Audytowego,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wykonywanie </a:t>
            </a:r>
            <a:r>
              <a:rPr lang="pl-PL" dirty="0"/>
              <a:t>innych zadań określonych </a:t>
            </a:r>
            <a:r>
              <a:rPr lang="pl-PL" dirty="0" smtClean="0"/>
              <a:t>ustawami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622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INSTYTUCJE ZAJMUJĄCE SIĘ POŚREDNICTWEM FINANSOWYM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5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BANKI KOMERCYJNE</a:t>
            </a:r>
            <a:br>
              <a:rPr lang="pl-PL" dirty="0" smtClean="0"/>
            </a:br>
            <a:r>
              <a:rPr lang="pl-PL" dirty="0" smtClean="0"/>
              <a:t>BANKI SPÓŁDZIELCZE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91249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Banki komercyjne oraz banki spółdzielcze zaliczane są do bankowych instytucji finansowych, nastawionych na zysk.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Działalność bankową reguluje ustawa z dnia 29 sierpnia 1997 r. Prawo bankowe.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powyższą ustawą bank jest osobą prawną utworzoną zgodnie z przepisami ustaw, działającą na podstawie zezwoleń uprawniających do wykonywania czynności bankowych obciążających ryzykiem środki powierzone pod jakimkolwiek tytułem zwrotnym.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Banki spełniają następujące funkcje: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pośredniczą w dokonywaniu transformacji otrzymanych depozytów w kredyty (udostępnianie środków finansowych otrzymanych od grupy klientów, posiadających ich nadwyżkę klientom, którzy zgłaszają ich niedobór),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udzielając kredyty jednej stronie realizują zobowiązania wobec drugiej strony (dokonują płatności za swoich klientów),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popierają swoich klientów w spełnianiu ich zobowiązań,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działają w imieniu klientów w zakresie emisji papierów wartościowych i zarządzaniu własnością klientów.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2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SPÓŁDZIELCZE KASY OSZCZĘDNOŚCIOWO-KREDYTOWE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91248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Spółdzielcze kasy oszczędnościowo-kredytowe (SKOK) zaliczane są do </a:t>
            </a:r>
            <a:r>
              <a:rPr lang="pl-PL" dirty="0" err="1" smtClean="0"/>
              <a:t>parabankowych</a:t>
            </a:r>
            <a:r>
              <a:rPr lang="pl-PL" dirty="0" smtClean="0"/>
              <a:t> instytucji finansowych. Mają one charakter niezarobkowy, albowiem nie są nastawione na zysk, lecz na świadczenie pomocy swoim członkom.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Działalność spółdzielczych kas oszczędnościowo-kredytowych reguluje ustawa </a:t>
            </a:r>
            <a:r>
              <a:rPr lang="pl-PL" dirty="0"/>
              <a:t>z dnia 5 listopada 2009 r. o spółdzielczych kasach oszczędnościowo-kredytowych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Ich celem jest gromadzenie środków pieniężnych wyłącznie swoich członków, udzielanie im pożyczek i kredytów, przeprowadzanie na ich zlecenie rozliczeń finansowych oraz pośredniczenie przy zawieraniu umów ubezpieczenia.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0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LEASINGOWE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Firmy leasingowe zaliczane </a:t>
            </a:r>
            <a:r>
              <a:rPr lang="pl-PL" dirty="0"/>
              <a:t>są do </a:t>
            </a:r>
            <a:r>
              <a:rPr lang="pl-PL" dirty="0" err="1"/>
              <a:t>parabankowych</a:t>
            </a:r>
            <a:r>
              <a:rPr lang="pl-PL" dirty="0"/>
              <a:t> instytucji finansowych, </a:t>
            </a:r>
            <a:r>
              <a:rPr lang="pl-PL" dirty="0" smtClean="0"/>
              <a:t>tj. instytucji działających na podstawie szczegółowych przepisów prawa bankowego, lecz nie podlegających w pełni procedurze licencjonowania i nadzorowania ze strony Komisji Nadzoru Bankowego. Firmy leasingowe są nastawione na zysk.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Celem firm leasingowych jest przekazywanie przez leasingodawcę na czas określony aktywów trwałych będących przedmiotem umowy leasingowej leasingobiorcy.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6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FACTORINGOWE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Firmy </a:t>
            </a:r>
            <a:r>
              <a:rPr lang="pl-PL" dirty="0" smtClean="0"/>
              <a:t>factoringowe zaliczane </a:t>
            </a:r>
            <a:r>
              <a:rPr lang="pl-PL" dirty="0"/>
              <a:t>są do </a:t>
            </a:r>
            <a:r>
              <a:rPr lang="pl-PL" dirty="0" err="1"/>
              <a:t>parabankowych</a:t>
            </a:r>
            <a:r>
              <a:rPr lang="pl-PL" dirty="0"/>
              <a:t> instytucji finansowych</a:t>
            </a:r>
            <a:r>
              <a:rPr lang="pl-PL" dirty="0" smtClean="0"/>
              <a:t>, nastawionych na </a:t>
            </a:r>
            <a:r>
              <a:rPr lang="pl-PL" dirty="0"/>
              <a:t>zysk.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Działalność firm factoringowych polega na wykupie wierzytelności przedsiębiorstw, należnych im od odbiorców z tytułu dostaw towarów lub usług. Wśród czynności faktoringowych można wyróżnić m. in. przelew wierzytelności i przejmowanie przez faktora ryzyka finansowego wypłacalności dłużnika faktoringowego, udzielanie kredytów, wypłacanie zaliczek na poczet przyszłych należności, doradztwo prawne i ekonomiczne.</a:t>
            </a:r>
          </a:p>
        </p:txBody>
      </p:sp>
    </p:spTree>
    <p:extLst>
      <p:ext uri="{BB962C8B-B14F-4D97-AF65-F5344CB8AC3E}">
        <p14:creationId xmlns:p14="http://schemas.microsoft.com/office/powerpoint/2010/main" val="21968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TOWARZYSTWA UBEZPIECZENIOWE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Towarzystwa ubezpieczeniowe zaliczane są do </a:t>
            </a:r>
            <a:r>
              <a:rPr lang="pl-PL" dirty="0" err="1" smtClean="0"/>
              <a:t>niebankowych</a:t>
            </a:r>
            <a:r>
              <a:rPr lang="pl-PL" dirty="0" smtClean="0"/>
              <a:t> instytucji finansowych, nastawionych na zysk.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Działalność towarzystw ubezpieczeniowych reguluje ustawa z dnia 11 września 2015 r. o działalności ubezpieczeniowej i reasekuracyjnej.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Towarzystwa ubezpieczeniowe oferują i udzielają ochrony na wypadek ryzyka wystąpienia skutków zdarzeń losowych. Do czynności podejmowanych przez firmy ubezpieczeniowe można zaliczyć m. in. zawieranie umów ubezpieczenia, umów reasekuracji lub gwarancji ubezpieczeniowych, składanie oświadczeń woli w sprawach roszczeń o odszkodowania lub inne świadczenia należne z tytułu powyższych umów, ustalanie składek i prowizji należnych z tytułu zawieranych umów ubezpieczeniowych.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BIURA I DOMY MAKLERSKIE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Biura i domy maklerskie zaliczane są do </a:t>
            </a:r>
            <a:r>
              <a:rPr lang="pl-PL" dirty="0" err="1" smtClean="0"/>
              <a:t>niebankowych</a:t>
            </a:r>
            <a:r>
              <a:rPr lang="pl-PL" dirty="0" smtClean="0"/>
              <a:t> instytucji finansowych, nastawionych na zysk.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Działalność domów maklerskich reguluje ustawa z dnia 29 lipca 2015 r. o obrocie instrumentami finansowymi.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Biura i domy maklerskie zajmują się pośrednictwem w transakcjach kupna i sprzedaży papierów wartościowych. Działalność maklerska obejmuje również doradztwo inwestycyjne, przeprowadzanie operacji kapitałowych na własny rachunek oraz świadczenie szeregu usług na rynku papierów wartościowych.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Biura maklerskie to banki, które prowadzą działalność maklerską w ramach wydzielonych finansowo i organizacyjnie jednostek, z kolei domy maklerskie to samodzielnie działające podmioty za zasadach określonych w kodeksie spółek handlowych.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0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INWESTYCYJNE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Fundusze inwestycyjne zaliczane są do </a:t>
            </a:r>
            <a:r>
              <a:rPr lang="pl-PL" dirty="0" err="1" smtClean="0"/>
              <a:t>niebankowych</a:t>
            </a:r>
            <a:r>
              <a:rPr lang="pl-PL" dirty="0" smtClean="0"/>
              <a:t> instytucji finansowych, nastawionych na zysk.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Działalność funduszy inwestycyjnych reguluje ustawa </a:t>
            </a:r>
            <a:r>
              <a:rPr lang="pl-PL" dirty="0"/>
              <a:t>z dnia 27 maja 2004 r. o funduszach inwestycyjnych i zarządzaniu alternatywnymi funduszami inwestycyjnymi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definicją ustawową fundusze inwestycyjne to osoby prawne, których wyłącznym przedmiotem działalności jest lokowanie środków pieniężnych zebranych w drodze publicznego, a w określonych przypadkach także niepublicznego, proponowania nabycia jednostek uczestnictwa albo certyfikatów inwestycyjnych, w określone papiery wartościowe, instrumenty rynku pieniężnego i inne prawa majątkowe.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Fundusze inwestycyjne gromadzą rozproszone środki pieniężne, a także zdematerializowane papiery wartościowe od inwestorów, a następnie dokonują wspólnych inwestycji.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76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726</TotalTime>
  <Words>1523</Words>
  <Application>Microsoft Office PowerPoint</Application>
  <PresentationFormat>Panoramiczny</PresentationFormat>
  <Paragraphs>131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RODZAJE INSTYTUCJI FINANSOWYCH</vt:lpstr>
      <vt:lpstr>INSTYTUCJE ZAJMUJĄCE SIĘ POŚREDNICTWEM FINANSOWYM</vt:lpstr>
      <vt:lpstr>BANKI KOMERCYJNE BANKI SPÓŁDZIELCZE</vt:lpstr>
      <vt:lpstr>SPÓŁDZIELCZE KASY OSZCZĘDNOŚCIOWO-KREDYTOWE </vt:lpstr>
      <vt:lpstr>FIRMY LEASINGOWE</vt:lpstr>
      <vt:lpstr>FIRMY FACTORINGOWE</vt:lpstr>
      <vt:lpstr>TOWARZYSTWA UBEZPIECZENIOWE</vt:lpstr>
      <vt:lpstr>BIURA I DOMY MAKLERSKIE</vt:lpstr>
      <vt:lpstr>FUNDUSZE INWESTYCYJNE</vt:lpstr>
      <vt:lpstr>FUNDUSZE EMERYTALNE</vt:lpstr>
      <vt:lpstr>INSTYTUCJE WSPOMAGAJĄCE DZIAŁALNOŚĆ PRZEDSIĘBIORSTW FINANSOWYCH</vt:lpstr>
      <vt:lpstr>KRAJOWA IZBA ROZLICZENIOWA</vt:lpstr>
      <vt:lpstr>KRAJOWY DEPOZYT PAPIERÓW WARTOŚCIOWYCH</vt:lpstr>
      <vt:lpstr>BANKOWY FUNDUSZ GWARANCYJNY</vt:lpstr>
      <vt:lpstr>UBEZPIECZENIOWY FUNDUSZ GWARANCYJNY</vt:lpstr>
      <vt:lpstr>INSTYTUCJE SPRAWUJĄCE NADZÓR NAD OKREŚLONYMI SEGMENTAMI RYNKÓW FINANSOWYCH</vt:lpstr>
      <vt:lpstr>KOMISJA NADZORU FINANSOWEGO</vt:lpstr>
      <vt:lpstr>KOMISJA NADZORU FINANSOWEGO</vt:lpstr>
      <vt:lpstr>KOMISJA NADZORU FINANSOWEGO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ISTOTA I RODZAJE INSTYTUCJI FINANSOWYCH</dc:title>
  <dc:creator>Kancelaria 3</dc:creator>
  <cp:lastModifiedBy>Kancelaria 3</cp:lastModifiedBy>
  <cp:revision>56</cp:revision>
  <dcterms:created xsi:type="dcterms:W3CDTF">2019-08-21T12:56:44Z</dcterms:created>
  <dcterms:modified xsi:type="dcterms:W3CDTF">2020-02-14T13:44:24Z</dcterms:modified>
</cp:coreProperties>
</file>